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</p:sldMasterIdLst>
  <p:notesMasterIdLst>
    <p:notesMasterId r:id="rId18"/>
  </p:notesMasterIdLst>
  <p:handoutMasterIdLst>
    <p:handoutMasterId r:id="rId19"/>
  </p:handoutMasterIdLst>
  <p:sldIdLst>
    <p:sldId id="353" r:id="rId2"/>
    <p:sldId id="514" r:id="rId3"/>
    <p:sldId id="489" r:id="rId4"/>
    <p:sldId id="567" r:id="rId5"/>
    <p:sldId id="557" r:id="rId6"/>
    <p:sldId id="565" r:id="rId7"/>
    <p:sldId id="566" r:id="rId8"/>
    <p:sldId id="568" r:id="rId9"/>
    <p:sldId id="572" r:id="rId10"/>
    <p:sldId id="573" r:id="rId11"/>
    <p:sldId id="574" r:id="rId12"/>
    <p:sldId id="575" r:id="rId13"/>
    <p:sldId id="569" r:id="rId14"/>
    <p:sldId id="559" r:id="rId15"/>
    <p:sldId id="576" r:id="rId16"/>
    <p:sldId id="545" r:id="rId17"/>
  </p:sldIdLst>
  <p:sldSz cx="9144000" cy="6858000" type="screen4x3"/>
  <p:notesSz cx="9874250" cy="6797675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Wes" initials="J" lastIdx="1" clrIdx="0">
    <p:extLst>
      <p:ext uri="{19B8F6BF-5375-455C-9EA6-DF929625EA0E}">
        <p15:presenceInfo xmlns:p15="http://schemas.microsoft.com/office/powerpoint/2012/main" userId="JaWes" providerId="None"/>
      </p:ext>
    </p:extLst>
  </p:cmAuthor>
  <p:cmAuthor id="2" name="mike" initials="m" lastIdx="1" clrIdx="1">
    <p:extLst>
      <p:ext uri="{19B8F6BF-5375-455C-9EA6-DF929625EA0E}">
        <p15:presenceInfo xmlns:p15="http://schemas.microsoft.com/office/powerpoint/2012/main" userId="mik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300"/>
    <a:srgbClr val="0000FF"/>
    <a:srgbClr val="66FF33"/>
    <a:srgbClr val="EBEBFF"/>
    <a:srgbClr val="E7E7FF"/>
    <a:srgbClr val="E1E1FF"/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淺色樣式 2 - 輔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EBBBCC-DAD2-459C-BE2E-F6DE35CF9A28}" styleName="深色樣式 2 - 輔色 3/輔色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88300" autoAdjust="0"/>
  </p:normalViewPr>
  <p:slideViewPr>
    <p:cSldViewPr>
      <p:cViewPr varScale="1">
        <p:scale>
          <a:sx n="95" d="100"/>
          <a:sy n="95" d="100"/>
        </p:scale>
        <p:origin x="65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440" y="-96"/>
      </p:cViewPr>
      <p:guideLst>
        <p:guide orient="horz" pos="2141"/>
        <p:guide pos="311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9100C9D-5435-413A-BF52-2B15EB002061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DE170E82-7C65-4478-A546-7809429790D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97114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E80364E5-E223-41E7-8F7B-C58689653AC1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8500" y="509588"/>
            <a:ext cx="3397250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7425" y="3228975"/>
            <a:ext cx="7899400" cy="305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799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CSIE CIAL Lab</a:t>
            </a:r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B67C58D4-8247-4CDB-B8D8-366157AD7C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454648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9F011DFF-4CF2-4B16-A707-64B28036040A}" type="slidenum">
              <a:rPr lang="en-US" altLang="zh-TW" smtClean="0"/>
              <a:pPr eaLnBrk="1" hangingPunct="1"/>
              <a:t>1</a:t>
            </a:fld>
            <a:endParaRPr lang="en-US" altLang="zh-TW" dirty="0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fld id="{49D338C6-14FA-48CC-A73D-B1557EEBA41C}" type="datetime1">
              <a:rPr lang="zh-TW" altLang="en-US" smtClean="0"/>
              <a:pPr eaLnBrk="1" hangingPunct="1"/>
              <a:t>2017/6/6</a:t>
            </a:fld>
            <a:endParaRPr lang="en-US" altLang="zh-TW" dirty="0" smtClean="0"/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/>
            <a:r>
              <a:rPr lang="en-US" altLang="zh-TW" dirty="0" smtClean="0"/>
              <a:t>CSIE CIAL Lab</a:t>
            </a:r>
          </a:p>
        </p:txBody>
      </p:sp>
      <p:sp>
        <p:nvSpPr>
          <p:cNvPr id="47109" name="Rectangle 7"/>
          <p:cNvSpPr txBox="1">
            <a:spLocks noGrp="1" noChangeArrowheads="1"/>
          </p:cNvSpPr>
          <p:nvPr/>
        </p:nvSpPr>
        <p:spPr bwMode="auto">
          <a:xfrm>
            <a:off x="5591175" y="6456363"/>
            <a:ext cx="42814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/>
            <a:fld id="{B507DD77-2F27-408A-A247-AD7484650273}" type="slidenum">
              <a:rPr lang="en-US" altLang="zh-TW" sz="1200"/>
              <a:pPr algn="r" eaLnBrk="1" hangingPunct="1"/>
              <a:t>1</a:t>
            </a:fld>
            <a:endParaRPr lang="en-US" altLang="zh-TW" sz="1200" dirty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13100" y="508000"/>
            <a:ext cx="3397250" cy="2549525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zh-TW" dirty="0" smtClean="0"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62931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771485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3548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77041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220436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39637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0711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0890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When the controller is responsible for all the tasks it becomes a bottleneck and  the solution does not scale well.  (reason 2)</a:t>
            </a:r>
          </a:p>
          <a:p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286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The 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OpenSec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framework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: 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endParaRPr kumimoji="1" lang="en-US" altLang="zh-TW" sz="1200" b="0" i="0" u="none" strike="noStrike" kern="1200" baseline="0" dirty="0" smtClean="0">
              <a:solidFill>
                <a:schemeClr val="tx1"/>
              </a:solidFill>
              <a:latin typeface="Arial" charset="0"/>
              <a:ea typeface="新細明體" pitchFamily="18" charset="-120"/>
              <a:cs typeface="+mn-cs"/>
            </a:endParaRP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Security functions are provided by the processing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units; 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traffic is routed to each processing unit based on 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requiremens</a:t>
            </a:r>
            <a:r>
              <a:rPr kumimoji="1" lang="zh-TW" altLang="en-US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given through security policies; 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Arial" charset="0"/>
                <a:ea typeface="新細明體" pitchFamily="18" charset="-120"/>
                <a:cs typeface="+mn-cs"/>
              </a:rPr>
              <a:t>the reaction to security alerts is automated.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846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763435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50453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25699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65297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Community Edition (CE) is ideal for developers and small teams looking to get started with Docker and experimenting with container-based apps.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 </a:t>
            </a:r>
          </a:p>
          <a:p>
            <a:r>
              <a:rPr kumimoji="1" lang="en-US" altLang="zh-TW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Docker </a:t>
            </a:r>
            <a:r>
              <a:rPr kumimoji="1" lang="zh-TW" alt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新細明體" pitchFamily="18" charset="-120"/>
                <a:cs typeface="+mn-cs"/>
              </a:rPr>
              <a:t>專案的目標是實作輕量級的作業系統虛擬化解決方案</a:t>
            </a:r>
            <a:endParaRPr kumimoji="1" lang="en-US" altLang="zh-TW" sz="1200" b="0" i="0" kern="1200" dirty="0" smtClean="0">
              <a:solidFill>
                <a:schemeClr val="tx1"/>
              </a:solidFill>
              <a:effectLst/>
              <a:latin typeface="Arial" charset="0"/>
              <a:ea typeface="新細明體" pitchFamily="18" charset="-120"/>
              <a:cs typeface="+mn-cs"/>
            </a:endParaRPr>
          </a:p>
        </p:txBody>
      </p:sp>
      <p:sp>
        <p:nvSpPr>
          <p:cNvPr id="4" name="日期版面配置區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0364E5-E223-41E7-8F7B-C58689653AC1}" type="datetime1">
              <a:rPr lang="zh-TW" altLang="en-US" smtClean="0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CSIE CIAL Lab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7C58D4-8247-4CDB-B8D8-366157AD7CF1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5858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228600" y="381000"/>
            <a:ext cx="8686800" cy="5638800"/>
          </a:xfrm>
          <a:prstGeom prst="roundRect">
            <a:avLst>
              <a:gd name="adj" fmla="val 7912"/>
            </a:avLst>
          </a:prstGeom>
          <a:solidFill>
            <a:schemeClr val="folHlink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white">
          <a:xfrm>
            <a:off x="327025" y="488950"/>
            <a:ext cx="8435975" cy="4768850"/>
          </a:xfrm>
          <a:prstGeom prst="roundRect">
            <a:avLst>
              <a:gd name="adj" fmla="val 7310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 sz="2400"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blackWhite">
          <a:xfrm>
            <a:off x="1371600" y="3338513"/>
            <a:ext cx="6400800" cy="22860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0" lang="zh-TW" altLang="zh-TW">
              <a:ea typeface="新細明體" pitchFamily="18" charset="-12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857250"/>
            <a:ext cx="7772400" cy="2266950"/>
          </a:xfrm>
        </p:spPr>
        <p:txBody>
          <a:bodyPr anchor="ctr" anchorCtr="1"/>
          <a:lstStyle>
            <a:lvl1pPr algn="ctr">
              <a:defRPr sz="4100" i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0035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567113"/>
            <a:ext cx="5410200" cy="19050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33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55732-0661-4510-8994-21747E367F95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43213" y="6308725"/>
            <a:ext cx="4033837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525C8-037D-4D9C-A89D-84B4CBED047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40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80299-9B71-4CE5-8AF3-49E78D1409C8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35581-8FB1-4BA3-A1BD-7283ADB7F16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1516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34150" y="549275"/>
            <a:ext cx="1924050" cy="53943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549275"/>
            <a:ext cx="5619750" cy="53943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09290-2659-4358-AE6E-0D2AB2AB43AE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78D4B-52B5-445E-B845-CE63557AFED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79681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D082F-EB1F-4CA9-A2BB-73C8CA86B6DC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7B881-FCCB-4025-94C8-DA2AFB2801F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87309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62000" y="549275"/>
            <a:ext cx="7696200" cy="5921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762000" y="1412875"/>
            <a:ext cx="7696200" cy="4530725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62556-DD1A-4320-A61A-1EEC9D929459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EE0783-66AB-4E9E-B57F-90858DA08A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473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B5826-75D5-42B3-A5C4-B229DF8C6A71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951E2-EEAA-4669-B8F0-B40FD5B3C24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0203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840D1-7F77-4D1A-BD2B-AA0AFA56A26A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754AE-326A-49DC-BA3C-648274DC3B1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1178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86300" y="1412875"/>
            <a:ext cx="37719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D7D96-79B4-4AC6-A23F-82AC22FB9E37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F1F05-B80C-4342-AEC2-30DC8D76B3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973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8D481-9A74-41A8-A3DD-B725FABA0BFD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368F9-24E6-4439-86FC-553CFE5611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0461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432D8-DDB8-4D0D-A821-5B579638449B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723CC-A3E8-494E-B22F-9BADF4484A4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9749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28D2E-D3A3-40BD-85D2-775B7A5B698A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A9615-97A3-4B50-80FA-CDDFC7E016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053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84AE2-8279-4719-AA7D-0CCC31134587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8E641-5E6C-4237-BE88-7A5ACB6ACF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8822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7A583F-7C87-430E-BA42-51959189E1EB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F0DD-2EB3-4841-BC04-5E0E052FC0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82859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549275"/>
            <a:ext cx="7696200" cy="59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12875"/>
            <a:ext cx="76962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99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308725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C5623A5B-BE50-49C9-96A3-44CA19F684C2}" type="datetime1">
              <a:rPr lang="zh-TW" altLang="en-US"/>
              <a:pPr>
                <a:defRPr/>
              </a:pPr>
              <a:t>2017/6/6</a:t>
            </a:fld>
            <a:endParaRPr lang="en-US" altLang="zh-TW"/>
          </a:p>
        </p:txBody>
      </p:sp>
      <p:sp>
        <p:nvSpPr>
          <p:cNvPr id="99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213" y="6284913"/>
            <a:ext cx="3960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r>
              <a:rPr lang="en-US" altLang="zh-TW"/>
              <a:t>National Cheng Kung University CSIE Computer &amp; Internet Architecture Lab 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08725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2008DEC-E19B-4006-9D6C-42694AEFA0F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grpSp>
        <p:nvGrpSpPr>
          <p:cNvPr id="1031" name="Group 10"/>
          <p:cNvGrpSpPr>
            <a:grpSpLocks/>
          </p:cNvGrpSpPr>
          <p:nvPr/>
        </p:nvGrpSpPr>
        <p:grpSpPr bwMode="auto">
          <a:xfrm>
            <a:off x="168275" y="212725"/>
            <a:ext cx="8823325" cy="6096000"/>
            <a:chOff x="106" y="28"/>
            <a:chExt cx="5558" cy="3840"/>
          </a:xfrm>
        </p:grpSpPr>
        <p:sp>
          <p:nvSpPr>
            <p:cNvPr id="99336" name="AutoShape 8"/>
            <p:cNvSpPr>
              <a:spLocks noChangeArrowheads="1"/>
            </p:cNvSpPr>
            <p:nvPr/>
          </p:nvSpPr>
          <p:spPr bwMode="auto">
            <a:xfrm>
              <a:off x="106" y="28"/>
              <a:ext cx="5558" cy="3840"/>
            </a:xfrm>
            <a:prstGeom prst="roundRect">
              <a:avLst>
                <a:gd name="adj" fmla="val 11046"/>
              </a:avLst>
            </a:prstGeom>
            <a:noFill/>
            <a:ln w="28575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zh-TW" altLang="zh-TW" sz="2400"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99337" name="Line 9"/>
            <p:cNvSpPr>
              <a:spLocks noChangeShapeType="1"/>
            </p:cNvSpPr>
            <p:nvPr/>
          </p:nvSpPr>
          <p:spPr bwMode="auto">
            <a:xfrm>
              <a:off x="480" y="709"/>
              <a:ext cx="4848" cy="0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zh-TW" altLang="en-US">
                <a:ea typeface="新細明體" pitchFamily="18" charset="-12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12" r:id="rId2"/>
    <p:sldLayoutId id="2147484113" r:id="rId3"/>
    <p:sldLayoutId id="2147484114" r:id="rId4"/>
    <p:sldLayoutId id="2147484115" r:id="rId5"/>
    <p:sldLayoutId id="2147484116" r:id="rId6"/>
    <p:sldLayoutId id="2147484117" r:id="rId7"/>
    <p:sldLayoutId id="2147484118" r:id="rId8"/>
    <p:sldLayoutId id="2147484119" r:id="rId9"/>
    <p:sldLayoutId id="2147484120" r:id="rId10"/>
    <p:sldLayoutId id="2147484121" r:id="rId11"/>
    <p:sldLayoutId id="2147484122" r:id="rId12"/>
    <p:sldLayoutId id="2147484123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300">
          <a:solidFill>
            <a:schemeClr val="tx2"/>
          </a:solidFill>
          <a:latin typeface="Arial Black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itchFamily="2" charset="2"/>
        <a:buChar char="l"/>
        <a:defRPr kumimoji="1" sz="31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50000"/>
        <a:buChar char="•"/>
        <a:defRPr kumimoji="1" sz="26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50000"/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150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8118" y="1052736"/>
            <a:ext cx="8785225" cy="1944687"/>
          </a:xfrm>
        </p:spPr>
        <p:txBody>
          <a:bodyPr/>
          <a:lstStyle/>
          <a:p>
            <a:r>
              <a:rPr lang="en-US" altLang="zh-TW" i="0" dirty="0"/>
              <a:t>Pipelined Architecture for Multi-String Matching</a:t>
            </a:r>
            <a:endParaRPr lang="zh-TW" altLang="zh-TW" sz="3200" i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3429000"/>
            <a:ext cx="6444716" cy="2160588"/>
          </a:xfrm>
        </p:spPr>
        <p:txBody>
          <a:bodyPr/>
          <a:lstStyle/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Author:</a:t>
            </a:r>
            <a:r>
              <a:rPr lang="zh-TW" alt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altLang="zh-TW" sz="1800" dirty="0"/>
              <a:t>Derek </a:t>
            </a:r>
            <a:r>
              <a:rPr lang="de-DE" altLang="zh-TW" sz="1800" dirty="0" smtClean="0"/>
              <a:t>Pao, </a:t>
            </a:r>
            <a:r>
              <a:rPr lang="de-DE" altLang="zh-TW" sz="1800" dirty="0"/>
              <a:t>Wei </a:t>
            </a:r>
            <a:r>
              <a:rPr lang="de-DE" altLang="zh-TW" sz="1800" dirty="0" smtClean="0"/>
              <a:t>Lin, </a:t>
            </a:r>
            <a:r>
              <a:rPr lang="de-DE" altLang="zh-TW" sz="1800" dirty="0"/>
              <a:t>and Bin </a:t>
            </a:r>
            <a:r>
              <a:rPr lang="de-DE" altLang="zh-TW" sz="1800" dirty="0" smtClean="0"/>
              <a:t>Liu</a:t>
            </a:r>
            <a:endParaRPr lang="en-US" altLang="zh-TW" sz="1800" dirty="0" smtClean="0"/>
          </a:p>
          <a:p>
            <a:pPr algn="l"/>
            <a:r>
              <a:rPr lang="en-US" altLang="zh-TW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Presenter: </a:t>
            </a:r>
            <a:r>
              <a:rPr lang="en-US" altLang="zh-TW" sz="1800" dirty="0" smtClean="0"/>
              <a:t>Yi-Hsien Wu</a:t>
            </a:r>
          </a:p>
          <a:p>
            <a:pPr algn="l"/>
            <a:r>
              <a:rPr lang="en-US" altLang="zh-TW" sz="1800" dirty="0" smtClean="0"/>
              <a:t>Conference: </a:t>
            </a:r>
            <a:r>
              <a:rPr lang="zh-TW" altLang="en-US" sz="1800" dirty="0" smtClean="0"/>
              <a:t> </a:t>
            </a:r>
            <a:r>
              <a:rPr lang="en-US" altLang="zh-TW" sz="1800" dirty="0"/>
              <a:t>IEEE Computer Architecture </a:t>
            </a:r>
            <a:r>
              <a:rPr lang="en-US" altLang="zh-TW" sz="1800" dirty="0" smtClean="0"/>
              <a:t>Letters</a:t>
            </a:r>
          </a:p>
          <a:p>
            <a:pPr algn="l"/>
            <a:r>
              <a:rPr lang="en-US" altLang="zh-TW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US" altLang="zh-TW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TW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2017/6/7</a:t>
            </a:r>
            <a:endParaRPr kumimoji="0" lang="en-US" altLang="zh-TW" sz="4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00200" y="6016625"/>
            <a:ext cx="59610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r>
              <a:rPr lang="en-US" altLang="zh-TW" sz="1600" dirty="0"/>
              <a:t>Department of Computer Science and Information Engineering </a:t>
            </a:r>
          </a:p>
          <a:p>
            <a:pPr algn="ctr" eaLnBrk="0" hangingPunct="0"/>
            <a:r>
              <a:rPr lang="en-US" altLang="zh-TW" sz="1600" dirty="0"/>
              <a:t>National Cheng Kung University, Taiwan R.O.C.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10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564" y="1598977"/>
            <a:ext cx="4764469" cy="4041427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287759" y="3824522"/>
            <a:ext cx="367291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TW" sz="1600" dirty="0"/>
              <a:t>In cycle 10, the pipeline unit detects the segment “</a:t>
            </a:r>
            <a:r>
              <a:rPr lang="en-US" altLang="zh-TW" sz="1600" dirty="0" err="1"/>
              <a:t>inst</a:t>
            </a:r>
            <a:r>
              <a:rPr lang="en-US" altLang="zh-TW" sz="1600" dirty="0"/>
              <a:t>” and passes its segment </a:t>
            </a:r>
            <a:r>
              <a:rPr lang="en-US" altLang="zh-TW" sz="1600" dirty="0" smtClean="0"/>
              <a:t>ID &lt;SD</a:t>
            </a:r>
            <a:r>
              <a:rPr lang="en-US" altLang="zh-TW" sz="1600" dirty="0"/>
              <a:t>&gt; to the AU. </a:t>
            </a:r>
          </a:p>
          <a:p>
            <a:pPr marL="0" indent="0">
              <a:buNone/>
            </a:pPr>
            <a:endParaRPr lang="en-US" altLang="zh-TW" sz="1600" dirty="0" smtClean="0"/>
          </a:p>
          <a:p>
            <a:pPr marL="0" indent="0">
              <a:buNone/>
            </a:pPr>
            <a:r>
              <a:rPr lang="en-US" altLang="zh-TW" sz="1600" dirty="0" smtClean="0"/>
              <a:t>The </a:t>
            </a:r>
            <a:r>
              <a:rPr lang="en-US" altLang="zh-TW" sz="1600" dirty="0"/>
              <a:t>state value &lt;SD&gt; will then be shifted into B1 at the start of the next cycle. 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887924" y="5013176"/>
            <a:ext cx="796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chemeClr val="accent1">
                    <a:lumMod val="50000"/>
                  </a:schemeClr>
                </a:solidFill>
              </a:rPr>
              <a:t>&lt;SD&gt;</a:t>
            </a:r>
            <a:endParaRPr lang="zh-TW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943708" y="1880828"/>
            <a:ext cx="7968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chemeClr val="accent1">
                    <a:lumMod val="50000"/>
                  </a:schemeClr>
                </a:solidFill>
              </a:rPr>
              <a:t>&lt;SD&gt;</a:t>
            </a:r>
            <a:endParaRPr lang="zh-TW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5960" y="2157827"/>
            <a:ext cx="3576514" cy="118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75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883" y="1323975"/>
            <a:ext cx="5186165" cy="4445285"/>
          </a:xfrm>
          <a:prstGeom prst="rect">
            <a:avLst/>
          </a:prstGeom>
        </p:spPr>
      </p:pic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11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5400092" y="3465004"/>
            <a:ext cx="33483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TW" sz="1400" dirty="0"/>
              <a:t>In cycle 14, the pipeline detects the segment “</a:t>
            </a:r>
            <a:r>
              <a:rPr lang="en-US" altLang="zh-TW" sz="1400" dirty="0" err="1"/>
              <a:t>rume”and</a:t>
            </a:r>
            <a:r>
              <a:rPr lang="en-US" altLang="zh-TW" sz="1400" dirty="0"/>
              <a:t> sends the segment ID &lt;SF&gt; to the AU. At this moment, the state value &lt;SD&gt; would have been shifted down to buffer slot B4. </a:t>
            </a:r>
            <a:endParaRPr lang="en-US" altLang="zh-TW" sz="1400" dirty="0" smtClean="0"/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The DFA unit looks up table TD using the state value &lt;SD&gt; and the segment ID &lt;SF&gt; to find the next state &lt;SDSF&gt;. </a:t>
            </a:r>
          </a:p>
          <a:p>
            <a:endParaRPr lang="zh-TW" altLang="en-US" dirty="0"/>
          </a:p>
        </p:txBody>
      </p:sp>
      <p:sp>
        <p:nvSpPr>
          <p:cNvPr id="9" name="文字方塊 8"/>
          <p:cNvSpPr txBox="1"/>
          <p:nvPr/>
        </p:nvSpPr>
        <p:spPr>
          <a:xfrm>
            <a:off x="1727684" y="1772816"/>
            <a:ext cx="642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chemeClr val="accent1">
                    <a:lumMod val="50000"/>
                  </a:schemeClr>
                </a:solidFill>
              </a:rPr>
              <a:t>&lt;SF&gt;</a:t>
            </a:r>
            <a:endParaRPr lang="zh-TW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3671900" y="4843923"/>
            <a:ext cx="6528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chemeClr val="accent1">
                    <a:lumMod val="50000"/>
                  </a:schemeClr>
                </a:solidFill>
              </a:rPr>
              <a:t>&lt;SF&gt;</a:t>
            </a:r>
            <a:endParaRPr lang="zh-TW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179110" y="1645643"/>
            <a:ext cx="128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chemeClr val="accent1">
                    <a:lumMod val="50000"/>
                  </a:schemeClr>
                </a:solidFill>
              </a:rPr>
              <a:t>&lt;SDSF&gt;</a:t>
            </a:r>
            <a:endParaRPr lang="zh-TW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355361" y="1966704"/>
            <a:ext cx="6405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chemeClr val="accent1">
                    <a:lumMod val="50000"/>
                  </a:schemeClr>
                </a:solidFill>
              </a:rPr>
              <a:t>&lt;SD&gt;</a:t>
            </a:r>
            <a:endParaRPr lang="zh-TW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5960" y="2157827"/>
            <a:ext cx="3576514" cy="1188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39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482" y="1341576"/>
            <a:ext cx="5648320" cy="4715731"/>
          </a:xfrm>
          <a:prstGeom prst="rect">
            <a:avLst/>
          </a:prstGeom>
        </p:spPr>
      </p:pic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12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</p:txBody>
      </p:sp>
      <p:sp>
        <p:nvSpPr>
          <p:cNvPr id="6" name="文字方塊 5"/>
          <p:cNvSpPr txBox="1"/>
          <p:nvPr/>
        </p:nvSpPr>
        <p:spPr>
          <a:xfrm>
            <a:off x="5984807" y="3284984"/>
            <a:ext cx="244827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TW" sz="1400" dirty="0"/>
              <a:t>In cycle 16, the segment “</a:t>
            </a:r>
            <a:r>
              <a:rPr lang="en-US" altLang="zh-TW" sz="1400" dirty="0" err="1"/>
              <a:t>nt</a:t>
            </a:r>
            <a:r>
              <a:rPr lang="en-US" altLang="zh-TW" sz="1400" dirty="0"/>
              <a:t>” is detected at stage 2 of the pipeline unit. At this moment, the state value &lt;SDSF&gt; is stored in buffer slot B2. </a:t>
            </a:r>
            <a:endParaRPr lang="en-US" altLang="zh-TW" sz="1400" dirty="0" smtClean="0"/>
          </a:p>
          <a:p>
            <a:pPr marL="0" indent="0">
              <a:buNone/>
            </a:pPr>
            <a:endParaRPr lang="en-US" altLang="zh-TW" sz="1400" dirty="0"/>
          </a:p>
          <a:p>
            <a:pPr marL="0" indent="0">
              <a:buNone/>
            </a:pPr>
            <a:r>
              <a:rPr lang="en-US" altLang="zh-TW" sz="1400" dirty="0"/>
              <a:t>On receiving the segment ID &lt;SA&gt; for “</a:t>
            </a:r>
            <a:r>
              <a:rPr lang="en-US" altLang="zh-TW" sz="1400" dirty="0" err="1"/>
              <a:t>nt</a:t>
            </a:r>
            <a:r>
              <a:rPr lang="en-US" altLang="zh-TW" sz="1400" dirty="0"/>
              <a:t>”, PM2 sends a lookup request</a:t>
            </a:r>
          </a:p>
          <a:p>
            <a:pPr marL="0" indent="0">
              <a:buNone/>
            </a:pPr>
            <a:r>
              <a:rPr lang="en-US" altLang="zh-TW" sz="1400" dirty="0"/>
              <a:t>to the CMT and finds the matched string “instrument” .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3527884" y="1664804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chemeClr val="accent1">
                    <a:lumMod val="50000"/>
                  </a:schemeClr>
                </a:solidFill>
              </a:rPr>
              <a:t>&lt;SDSF&gt;</a:t>
            </a:r>
            <a:endParaRPr lang="zh-TW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267744" y="3422442"/>
            <a:ext cx="1404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>
                <a:solidFill>
                  <a:srgbClr val="00B050"/>
                </a:solidFill>
              </a:rPr>
              <a:t>&lt;SA&gt;</a:t>
            </a:r>
            <a:endParaRPr lang="zh-TW" altLang="en-US" sz="1200" dirty="0">
              <a:solidFill>
                <a:srgbClr val="00B050"/>
              </a:solidFill>
            </a:endParaRP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7832" y="2234597"/>
            <a:ext cx="3074010" cy="93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378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In principle the pipeline unit may find a matched </a:t>
            </a:r>
            <a:r>
              <a:rPr lang="en-US" altLang="zh-TW" sz="1800" dirty="0" smtClean="0"/>
              <a:t>segment in </a:t>
            </a:r>
            <a:r>
              <a:rPr lang="en-US" altLang="zh-TW" sz="1800" dirty="0"/>
              <a:t>each stage at each cycle.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As </a:t>
            </a:r>
            <a:r>
              <a:rPr lang="en-US" altLang="zh-TW" sz="1800" dirty="0"/>
              <a:t>a result, concurrent </a:t>
            </a:r>
            <a:r>
              <a:rPr lang="en-US" altLang="zh-TW" sz="1800" dirty="0" smtClean="0"/>
              <a:t>access to </a:t>
            </a:r>
            <a:r>
              <a:rPr lang="en-US" altLang="zh-TW" sz="1800" dirty="0"/>
              <a:t>the CMT may be required. When there are </a:t>
            </a:r>
            <a:r>
              <a:rPr lang="en-US" altLang="zh-TW" sz="1800" dirty="0" smtClean="0"/>
              <a:t>multiple access </a:t>
            </a:r>
            <a:r>
              <a:rPr lang="en-US" altLang="zh-TW" sz="1800" dirty="0"/>
              <a:t>requests, the requests are queued and served in FIFO</a:t>
            </a:r>
          </a:p>
          <a:p>
            <a:pPr marL="0" indent="0">
              <a:buNone/>
            </a:pPr>
            <a:r>
              <a:rPr lang="en-US" altLang="zh-TW" sz="1800" dirty="0"/>
              <a:t>order.</a:t>
            </a:r>
            <a:endParaRPr lang="en-US" altLang="zh-TW" sz="1800" dirty="0" smtClean="0"/>
          </a:p>
        </p:txBody>
      </p:sp>
    </p:spTree>
    <p:extLst>
      <p:ext uri="{BB962C8B-B14F-4D97-AF65-F5344CB8AC3E}">
        <p14:creationId xmlns:p14="http://schemas.microsoft.com/office/powerpoint/2010/main" val="24756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Performance Evaluation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14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We extract 4434 distinct signatures from the Snort rule </a:t>
            </a:r>
            <a:r>
              <a:rPr lang="en-US" altLang="zh-TW" sz="1800" dirty="0" smtClean="0"/>
              <a:t>set . 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signatures are converted into lower case letters.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The average </a:t>
            </a:r>
            <a:r>
              <a:rPr lang="en-US" altLang="zh-TW" sz="1800" dirty="0"/>
              <a:t>signature length is about 19 characters, and the </a:t>
            </a:r>
            <a:r>
              <a:rPr lang="en-US" altLang="zh-TW" sz="1800" dirty="0" smtClean="0"/>
              <a:t>total character </a:t>
            </a:r>
            <a:r>
              <a:rPr lang="en-US" altLang="zh-TW" sz="1800" dirty="0"/>
              <a:t>count is 84015. About 98% of the </a:t>
            </a:r>
            <a:r>
              <a:rPr lang="en-US" altLang="zh-TW" sz="1800" dirty="0" smtClean="0"/>
              <a:t>signatures have </a:t>
            </a:r>
            <a:r>
              <a:rPr lang="en-US" altLang="zh-TW" sz="1800" dirty="0"/>
              <a:t>no more than 64 characters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Our </a:t>
            </a:r>
            <a:r>
              <a:rPr lang="en-US" altLang="zh-TW" sz="1800" dirty="0"/>
              <a:t>evaluation indicates that better memory </a:t>
            </a:r>
            <a:r>
              <a:rPr lang="en-US" altLang="zh-TW" sz="1800" dirty="0" smtClean="0"/>
              <a:t>efficiency is </a:t>
            </a:r>
            <a:r>
              <a:rPr lang="en-US" altLang="zh-TW" sz="1800" dirty="0"/>
              <a:t>obtained when the segment length is in the range of 4 </a:t>
            </a:r>
            <a:r>
              <a:rPr lang="en-US" altLang="zh-TW" sz="1800" dirty="0" smtClean="0"/>
              <a:t>to </a:t>
            </a:r>
            <a:r>
              <a:rPr lang="en-US" altLang="zh-TW" sz="1800" dirty="0"/>
              <a:t>6.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For </a:t>
            </a:r>
            <a:r>
              <a:rPr lang="en-US" altLang="zh-TW" sz="1800" i="1" dirty="0"/>
              <a:t>k</a:t>
            </a:r>
            <a:r>
              <a:rPr lang="en-US" altLang="zh-TW" sz="1800" dirty="0"/>
              <a:t>=4, the number of entries in the lookup tables for </a:t>
            </a:r>
            <a:r>
              <a:rPr lang="en-US" altLang="zh-TW" sz="1800" dirty="0" smtClean="0"/>
              <a:t>the pipeline </a:t>
            </a:r>
            <a:r>
              <a:rPr lang="en-US" altLang="zh-TW" sz="1800" dirty="0"/>
              <a:t>unit, the DFA unit, and CMT are 22031, 19289, </a:t>
            </a:r>
            <a:r>
              <a:rPr lang="en-US" altLang="zh-TW" sz="1800" dirty="0" smtClean="0"/>
              <a:t>and 3076</a:t>
            </a:r>
            <a:r>
              <a:rPr lang="en-US" altLang="zh-TW" sz="1800" dirty="0"/>
              <a:t>, respectively.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width of the state ID for the </a:t>
            </a:r>
            <a:r>
              <a:rPr lang="en-US" altLang="zh-TW" sz="1800" dirty="0" smtClean="0"/>
              <a:t>pipeline unit </a:t>
            </a:r>
            <a:r>
              <a:rPr lang="en-US" altLang="zh-TW" sz="1800" dirty="0"/>
              <a:t>and the DFA unit are 15 bits and 14 bits, respectively.</a:t>
            </a:r>
          </a:p>
          <a:p>
            <a:pPr marL="0" indent="0">
              <a:buNone/>
            </a:pPr>
            <a:r>
              <a:rPr lang="en-US" altLang="zh-TW" sz="1800" dirty="0"/>
              <a:t>The amount of memory space occupied by the entries of </a:t>
            </a:r>
            <a:r>
              <a:rPr lang="en-US" altLang="zh-TW" sz="1800" dirty="0" smtClean="0"/>
              <a:t>the lookup </a:t>
            </a:r>
            <a:r>
              <a:rPr lang="en-US" altLang="zh-TW" sz="1800" dirty="0"/>
              <a:t>tables is 220KB.</a:t>
            </a:r>
          </a:p>
        </p:txBody>
      </p:sp>
    </p:spTree>
    <p:extLst>
      <p:ext uri="{BB962C8B-B14F-4D97-AF65-F5344CB8AC3E}">
        <p14:creationId xmlns:p14="http://schemas.microsoft.com/office/powerpoint/2010/main" val="228619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Performance Evaluation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15</a:t>
            </a:fld>
            <a:endParaRPr lang="en-US" altLang="zh-TW"/>
          </a:p>
        </p:txBody>
      </p:sp>
      <p:pic>
        <p:nvPicPr>
          <p:cNvPr id="3" name="內容版面配置區 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43607" y="1700808"/>
            <a:ext cx="7211033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79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Conclusion</a:t>
            </a:r>
            <a:endParaRPr lang="en-US" altLang="zh-TW" sz="36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16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 smtClean="0"/>
              <a:t>A pipelined </a:t>
            </a:r>
            <a:r>
              <a:rPr lang="en-US" altLang="zh-TW" sz="1800" dirty="0"/>
              <a:t>approach for hardware implementation of </a:t>
            </a:r>
            <a:r>
              <a:rPr lang="en-US" altLang="zh-TW" sz="1800" dirty="0" smtClean="0"/>
              <a:t>the </a:t>
            </a:r>
            <a:r>
              <a:rPr lang="en-US" altLang="zh-TW" sz="1800" dirty="0" err="1" smtClean="0"/>
              <a:t>Aho-Corasick</a:t>
            </a:r>
            <a:r>
              <a:rPr lang="en-US" altLang="zh-TW" sz="1800" dirty="0" smtClean="0"/>
              <a:t> </a:t>
            </a:r>
            <a:r>
              <a:rPr lang="en-US" altLang="zh-TW" sz="1800" dirty="0"/>
              <a:t>algorithm called P-AC is presented.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The system maintains </a:t>
            </a:r>
            <a:r>
              <a:rPr lang="en-US" altLang="zh-TW" sz="1800" dirty="0"/>
              <a:t>multiple threads that traverse the </a:t>
            </a:r>
            <a:r>
              <a:rPr lang="en-US" altLang="zh-TW" sz="1800" dirty="0" smtClean="0"/>
              <a:t>automaton concurrently</a:t>
            </a:r>
            <a:r>
              <a:rPr lang="en-US" altLang="zh-TW" sz="1800" dirty="0"/>
              <a:t>. Only forward edges of the state graph need </a:t>
            </a:r>
            <a:r>
              <a:rPr lang="en-US" altLang="zh-TW" sz="1800" dirty="0" smtClean="0"/>
              <a:t>to be </a:t>
            </a:r>
            <a:r>
              <a:rPr lang="en-US" altLang="zh-TW" sz="1800" dirty="0"/>
              <a:t>stored in the lookup tables.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In </a:t>
            </a:r>
            <a:r>
              <a:rPr lang="en-US" altLang="zh-TW" sz="1800" dirty="0"/>
              <a:t>contrast to </a:t>
            </a:r>
            <a:r>
              <a:rPr lang="en-US" altLang="zh-TW" sz="1800" dirty="0" smtClean="0"/>
              <a:t>previously published </a:t>
            </a:r>
            <a:r>
              <a:rPr lang="en-US" altLang="zh-TW" sz="1800" dirty="0"/>
              <a:t>heuristic-based methods, edge reduction in </a:t>
            </a:r>
            <a:r>
              <a:rPr lang="en-US" altLang="zh-TW" sz="1800" dirty="0" smtClean="0"/>
              <a:t>P-AC is </a:t>
            </a:r>
            <a:r>
              <a:rPr lang="en-US" altLang="zh-TW" sz="1800" dirty="0"/>
              <a:t>guaranteed algorithmically.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This </a:t>
            </a:r>
            <a:r>
              <a:rPr lang="en-US" altLang="zh-TW" sz="1800" dirty="0"/>
              <a:t>is an advantage that </a:t>
            </a:r>
            <a:r>
              <a:rPr lang="en-US" altLang="zh-TW" sz="1800" dirty="0" smtClean="0"/>
              <a:t>ensures scalability </a:t>
            </a:r>
            <a:r>
              <a:rPr lang="en-US" altLang="zh-TW" sz="1800" dirty="0"/>
              <a:t>of the method in handling fast </a:t>
            </a:r>
            <a:r>
              <a:rPr lang="en-US" altLang="zh-TW" sz="1800" dirty="0" smtClean="0"/>
              <a:t>expanding signature </a:t>
            </a:r>
            <a:r>
              <a:rPr lang="en-US" altLang="zh-TW" sz="1800" dirty="0"/>
              <a:t>sets of network intrusion detection systems.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For a signature </a:t>
            </a:r>
            <a:r>
              <a:rPr lang="en-US" altLang="zh-TW" sz="1800" dirty="0"/>
              <a:t>set with 4434 strings extracted from Snort, </a:t>
            </a:r>
            <a:r>
              <a:rPr lang="en-US" altLang="zh-TW" sz="1800" dirty="0" smtClean="0"/>
              <a:t>the memory </a:t>
            </a:r>
            <a:r>
              <a:rPr lang="en-US" altLang="zh-TW" sz="1800" dirty="0"/>
              <a:t>cost of P-AC is as low as 21.5 bits/char, which </a:t>
            </a:r>
            <a:r>
              <a:rPr lang="en-US" altLang="zh-TW" sz="1800" dirty="0" smtClean="0"/>
              <a:t>is less </a:t>
            </a:r>
            <a:r>
              <a:rPr lang="en-US" altLang="zh-TW" sz="1800" dirty="0"/>
              <a:t>than 30% of the best known AC-based methods.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Simplicity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and </a:t>
            </a:r>
            <a:r>
              <a:rPr lang="en-US" altLang="zh-TW" sz="1800" dirty="0"/>
              <a:t>elegance of the pipeline control allows the </a:t>
            </a:r>
            <a:r>
              <a:rPr lang="en-US" altLang="zh-TW" sz="1800" dirty="0" smtClean="0"/>
              <a:t>system to </a:t>
            </a:r>
            <a:r>
              <a:rPr lang="en-US" altLang="zh-TW" sz="1800" dirty="0"/>
              <a:t>operate at high clock </a:t>
            </a:r>
            <a:r>
              <a:rPr lang="en-US" altLang="zh-TW" sz="1800" dirty="0" smtClean="0"/>
              <a:t>rate.</a:t>
            </a:r>
            <a:endParaRPr lang="en-US" altLang="zh-TW" sz="1800" dirty="0"/>
          </a:p>
        </p:txBody>
      </p:sp>
    </p:spTree>
    <p:extLst>
      <p:ext uri="{BB962C8B-B14F-4D97-AF65-F5344CB8AC3E}">
        <p14:creationId xmlns:p14="http://schemas.microsoft.com/office/powerpoint/2010/main" val="370289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3200" dirty="0" smtClean="0"/>
              <a:t>Introduction</a:t>
            </a:r>
          </a:p>
          <a:p>
            <a:r>
              <a:rPr lang="en-US" altLang="zh-TW" sz="3200" dirty="0" smtClean="0"/>
              <a:t>Background</a:t>
            </a:r>
          </a:p>
          <a:p>
            <a:r>
              <a:rPr lang="en-US" altLang="zh-TW" sz="3200" dirty="0" smtClean="0"/>
              <a:t>Pipelined Architecture </a:t>
            </a:r>
          </a:p>
          <a:p>
            <a:r>
              <a:rPr lang="en-US" altLang="zh-TW" sz="3200" dirty="0" smtClean="0"/>
              <a:t>Performance Evaluation</a:t>
            </a:r>
          </a:p>
          <a:p>
            <a:r>
              <a:rPr lang="en-US" altLang="zh-TW" sz="3200" dirty="0" smtClean="0"/>
              <a:t>Conclusion</a:t>
            </a:r>
          </a:p>
          <a:p>
            <a:endParaRPr lang="en-US" altLang="zh-TW" sz="3200" dirty="0"/>
          </a:p>
          <a:p>
            <a:endParaRPr lang="zh-TW" altLang="en-US" sz="2800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302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575556" y="1435561"/>
            <a:ext cx="7696200" cy="453072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1800" dirty="0"/>
              <a:t>Many of the proposed hardware solutions are based </a:t>
            </a:r>
            <a:r>
              <a:rPr lang="en-US" altLang="zh-TW" sz="1800" dirty="0" smtClean="0"/>
              <a:t>on the </a:t>
            </a:r>
            <a:r>
              <a:rPr lang="en-US" altLang="zh-TW" sz="1800" dirty="0"/>
              <a:t>well-known </a:t>
            </a:r>
            <a:r>
              <a:rPr lang="en-US" altLang="zh-TW" sz="1800" dirty="0" err="1"/>
              <a:t>Aho-Corasick</a:t>
            </a:r>
            <a:r>
              <a:rPr lang="en-US" altLang="zh-TW" sz="1800" dirty="0"/>
              <a:t> (AC) </a:t>
            </a:r>
            <a:r>
              <a:rPr lang="en-US" altLang="zh-TW" sz="1800" dirty="0" smtClean="0"/>
              <a:t>algorithm , </a:t>
            </a:r>
            <a:r>
              <a:rPr lang="en-US" altLang="zh-TW" sz="1800" dirty="0"/>
              <a:t>where </a:t>
            </a:r>
            <a:r>
              <a:rPr lang="en-US" altLang="zh-TW" sz="1800" dirty="0" smtClean="0"/>
              <a:t>the system </a:t>
            </a:r>
            <a:r>
              <a:rPr lang="en-US" altLang="zh-TW" sz="1800" dirty="0"/>
              <a:t>is modeled as a deterministic finite </a:t>
            </a:r>
            <a:r>
              <a:rPr lang="en-US" altLang="zh-TW" sz="1800" dirty="0" smtClean="0"/>
              <a:t>automaton (DFA</a:t>
            </a:r>
            <a:r>
              <a:rPr lang="en-US" altLang="zh-TW" sz="1800" dirty="0"/>
              <a:t>).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AC algorithm solves the string matching </a:t>
            </a:r>
            <a:r>
              <a:rPr lang="en-US" altLang="zh-TW" sz="1800" dirty="0" smtClean="0"/>
              <a:t>problem in </a:t>
            </a:r>
            <a:r>
              <a:rPr lang="en-US" altLang="zh-TW" sz="1800" dirty="0"/>
              <a:t>time linearly proportional to the length of the </a:t>
            </a:r>
            <a:r>
              <a:rPr lang="en-US" altLang="zh-TW" sz="1800" dirty="0" smtClean="0"/>
              <a:t>input stream</a:t>
            </a:r>
            <a:r>
              <a:rPr lang="en-US" altLang="zh-TW" sz="1800" dirty="0"/>
              <a:t>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However</a:t>
            </a:r>
            <a:r>
              <a:rPr lang="en-US" altLang="zh-TW" sz="1800" dirty="0"/>
              <a:t>, the memory requirement is prohibitive </a:t>
            </a:r>
            <a:r>
              <a:rPr lang="en-US" altLang="zh-TW" sz="1800" dirty="0" smtClean="0"/>
              <a:t>in a </a:t>
            </a:r>
            <a:r>
              <a:rPr lang="en-US" altLang="zh-TW" sz="1800" dirty="0"/>
              <a:t>straightforward hardware implementation.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In </a:t>
            </a:r>
            <a:r>
              <a:rPr lang="en-US" altLang="zh-TW" sz="1800" dirty="0"/>
              <a:t>this </a:t>
            </a:r>
            <a:r>
              <a:rPr lang="en-US" altLang="zh-TW" sz="1800" dirty="0" smtClean="0"/>
              <a:t>letter, we </a:t>
            </a:r>
            <a:r>
              <a:rPr lang="en-US" altLang="zh-TW" sz="1800" dirty="0"/>
              <a:t>present a pipelined processing approach to the implementation</a:t>
            </a:r>
          </a:p>
          <a:p>
            <a:pPr marL="0" indent="0">
              <a:buNone/>
            </a:pPr>
            <a:r>
              <a:rPr lang="en-US" altLang="zh-TW" sz="1800" dirty="0"/>
              <a:t>of AC algorithm, called P-AC. </a:t>
            </a: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r>
              <a:rPr lang="en-US" altLang="zh-TW" sz="1800" dirty="0" smtClean="0"/>
              <a:t>The </a:t>
            </a:r>
            <a:r>
              <a:rPr lang="en-US" altLang="zh-TW" sz="1800" dirty="0"/>
              <a:t>control </a:t>
            </a:r>
            <a:r>
              <a:rPr lang="en-US" altLang="zh-TW" sz="1800" dirty="0" smtClean="0"/>
              <a:t>logic of </a:t>
            </a:r>
            <a:r>
              <a:rPr lang="en-US" altLang="zh-TW" sz="1800" dirty="0"/>
              <a:t>P-AC is simple and elegant. The memory cost is less than</a:t>
            </a:r>
          </a:p>
          <a:p>
            <a:pPr marL="0" indent="0">
              <a:buNone/>
            </a:pPr>
            <a:r>
              <a:rPr lang="en-US" altLang="zh-TW" sz="1800" dirty="0"/>
              <a:t>30% of the best known AC-based methods.</a:t>
            </a:r>
          </a:p>
        </p:txBody>
      </p:sp>
    </p:spTree>
    <p:extLst>
      <p:ext uri="{BB962C8B-B14F-4D97-AF65-F5344CB8AC3E}">
        <p14:creationId xmlns:p14="http://schemas.microsoft.com/office/powerpoint/2010/main" val="2565797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Background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National Cheng Kung University CSIE Computer &amp; Internet Architecture Lab </a:t>
            </a:r>
            <a:endParaRPr lang="en-US" altLang="zh-TW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An entry in the transition rule table is a </a:t>
            </a:r>
            <a:r>
              <a:rPr lang="en-US" altLang="zh-TW" sz="1800" dirty="0" smtClean="0"/>
              <a:t>3-tuple </a:t>
            </a:r>
            <a:r>
              <a:rPr lang="en-US" altLang="zh-TW" sz="1800" i="1" dirty="0" smtClean="0"/>
              <a:t>E</a:t>
            </a:r>
            <a:r>
              <a:rPr lang="en-US" altLang="zh-TW" sz="1800" dirty="0"/>
              <a:t>=(</a:t>
            </a:r>
            <a:r>
              <a:rPr lang="en-US" altLang="zh-TW" sz="1800" i="1" dirty="0"/>
              <a:t>u</a:t>
            </a:r>
            <a:r>
              <a:rPr lang="en-US" altLang="zh-TW" sz="1800" dirty="0"/>
              <a:t>=</a:t>
            </a:r>
            <a:r>
              <a:rPr lang="en-US" altLang="zh-TW" sz="1800" i="1" dirty="0"/>
              <a:t>current state</a:t>
            </a:r>
            <a:r>
              <a:rPr lang="en-US" altLang="zh-TW" sz="1800" dirty="0"/>
              <a:t>, </a:t>
            </a:r>
            <a:r>
              <a:rPr lang="en-US" altLang="zh-TW" sz="1800" i="1" dirty="0" err="1"/>
              <a:t>i</a:t>
            </a:r>
            <a:r>
              <a:rPr lang="en-US" altLang="zh-TW" sz="1800" dirty="0"/>
              <a:t>=</a:t>
            </a:r>
            <a:r>
              <a:rPr lang="en-US" altLang="zh-TW" sz="1800" i="1" dirty="0"/>
              <a:t>input symbol</a:t>
            </a:r>
            <a:r>
              <a:rPr lang="en-US" altLang="zh-TW" sz="1800" dirty="0"/>
              <a:t>, </a:t>
            </a:r>
            <a:r>
              <a:rPr lang="en-US" altLang="zh-TW" sz="1800" i="1" dirty="0"/>
              <a:t>v</a:t>
            </a:r>
            <a:r>
              <a:rPr lang="en-US" altLang="zh-TW" sz="1800" dirty="0"/>
              <a:t>=</a:t>
            </a:r>
            <a:r>
              <a:rPr lang="en-US" altLang="zh-TW" sz="1800" i="1" dirty="0"/>
              <a:t>next state</a:t>
            </a:r>
            <a:r>
              <a:rPr lang="en-US" altLang="zh-TW" sz="1800" dirty="0"/>
              <a:t>).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 match result</a:t>
            </a:r>
            <a:r>
              <a:rPr lang="en-US" altLang="zh-TW" sz="1800" dirty="0"/>
              <a:t> </a:t>
            </a:r>
            <a:r>
              <a:rPr lang="en-US" altLang="zh-TW" sz="1800" dirty="0" smtClean="0"/>
              <a:t>is </a:t>
            </a:r>
            <a:r>
              <a:rPr lang="en-US" altLang="zh-TW" sz="1800" dirty="0"/>
              <a:t>generated when the system reaches an output state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/>
              <a:t> </a:t>
            </a:r>
            <a:r>
              <a:rPr lang="en-US" altLang="zh-TW" sz="1800" dirty="0" smtClean="0"/>
              <a:t>Black line : forward edge ;  Dashed line : cross edge ;</a:t>
            </a:r>
            <a:endParaRPr lang="en-US" altLang="zh-TW" sz="1800" dirty="0"/>
          </a:p>
          <a:p>
            <a:pPr marL="0" indent="0">
              <a:buNone/>
            </a:pPr>
            <a:endParaRPr lang="zh-TW" altLang="en-US" sz="1800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1620" y="2312876"/>
            <a:ext cx="6324600" cy="3314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3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 smtClean="0"/>
              <a:t>Pipelined </a:t>
            </a:r>
            <a:r>
              <a:rPr lang="en-US" altLang="zh-TW" sz="3600" dirty="0"/>
              <a:t>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Suppose the input stream </a:t>
            </a:r>
            <a:r>
              <a:rPr lang="en-US" altLang="zh-TW" sz="1800" dirty="0" smtClean="0"/>
              <a:t>is “</a:t>
            </a:r>
            <a:r>
              <a:rPr lang="en-US" altLang="zh-TW" sz="1800" dirty="0" err="1" smtClean="0"/>
              <a:t>appastxyz</a:t>
            </a:r>
            <a:r>
              <a:rPr lang="en-US" altLang="zh-TW" sz="1800" dirty="0" smtClean="0"/>
              <a:t>” .</a:t>
            </a:r>
          </a:p>
          <a:p>
            <a:pPr marL="0" indent="0">
              <a:buNone/>
            </a:pPr>
            <a:r>
              <a:rPr lang="en-US" altLang="zh-TW" sz="1800" dirty="0"/>
              <a:t>In the proposed pipelined architecture, a new thread </a:t>
            </a:r>
            <a:r>
              <a:rPr lang="en-US" altLang="zh-TW" sz="1800" dirty="0" smtClean="0"/>
              <a:t>is initiated </a:t>
            </a:r>
            <a:r>
              <a:rPr lang="en-US" altLang="zh-TW" sz="1800" dirty="0"/>
              <a:t>to trace along the automaton starting from the </a:t>
            </a:r>
            <a:r>
              <a:rPr lang="en-US" altLang="zh-TW" sz="1800" dirty="0" smtClean="0"/>
              <a:t>current input </a:t>
            </a:r>
            <a:r>
              <a:rPr lang="en-US" altLang="zh-TW" sz="1800" dirty="0"/>
              <a:t>character in each cycle. </a:t>
            </a: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By </a:t>
            </a:r>
            <a:r>
              <a:rPr lang="en-US" altLang="zh-TW" sz="1800" dirty="0"/>
              <a:t>doing so, the </a:t>
            </a:r>
            <a:r>
              <a:rPr lang="en-US" altLang="zh-TW" sz="1800" dirty="0" smtClean="0"/>
              <a:t>system only </a:t>
            </a:r>
            <a:r>
              <a:rPr lang="en-US" altLang="zh-TW" sz="1800" dirty="0"/>
              <a:t>needs to store the forward edges in the transition </a:t>
            </a:r>
            <a:r>
              <a:rPr lang="en-US" altLang="zh-TW" sz="1800" dirty="0" smtClean="0"/>
              <a:t>rule table.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endParaRPr lang="zh-TW" altLang="en-US" sz="1800" dirty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68960"/>
            <a:ext cx="6351643" cy="3028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71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b="1" dirty="0"/>
              <a:t>Processing of Long </a:t>
            </a:r>
            <a:r>
              <a:rPr lang="en-US" altLang="zh-TW" sz="1800" b="1" dirty="0" smtClean="0"/>
              <a:t>Signatures :</a:t>
            </a:r>
          </a:p>
          <a:p>
            <a:pPr marL="0" indent="0">
              <a:buNone/>
            </a:pPr>
            <a:r>
              <a:rPr lang="en-US" altLang="zh-TW" sz="1800" dirty="0"/>
              <a:t>In general, signatures can be longer than the hardware pipeline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r>
              <a:rPr lang="en-US" altLang="zh-TW" sz="1800" dirty="0"/>
              <a:t>Assume the pipeline has </a:t>
            </a:r>
            <a:r>
              <a:rPr lang="en-US" altLang="zh-TW" sz="1800" i="1" dirty="0"/>
              <a:t>k</a:t>
            </a:r>
            <a:r>
              <a:rPr lang="en-US" altLang="zh-TW" sz="1800" dirty="0"/>
              <a:t>+1 </a:t>
            </a:r>
            <a:r>
              <a:rPr lang="en-US" altLang="zh-TW" sz="1800" dirty="0" smtClean="0"/>
              <a:t>stages numbered </a:t>
            </a:r>
            <a:r>
              <a:rPr lang="en-US" altLang="zh-TW" sz="1800" dirty="0"/>
              <a:t>from 0 to </a:t>
            </a:r>
            <a:r>
              <a:rPr lang="en-US" altLang="zh-TW" sz="1800" i="1" dirty="0"/>
              <a:t>k</a:t>
            </a:r>
            <a:r>
              <a:rPr lang="en-US" altLang="zh-TW" sz="1800" dirty="0"/>
              <a:t>, where the last stage is only used </a:t>
            </a:r>
            <a:r>
              <a:rPr lang="en-US" altLang="zh-TW" sz="1800" dirty="0" smtClean="0"/>
              <a:t>to buffer </a:t>
            </a:r>
            <a:r>
              <a:rPr lang="en-US" altLang="zh-TW" sz="1800" dirty="0"/>
              <a:t>the search result of stage </a:t>
            </a:r>
            <a:r>
              <a:rPr lang="en-US" altLang="zh-TW" sz="1800" i="1" dirty="0" smtClean="0"/>
              <a:t>k</a:t>
            </a:r>
            <a:r>
              <a:rPr lang="en-US" altLang="zh-TW" sz="1800" dirty="0" smtClean="0"/>
              <a:t>-1. 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Strings </a:t>
            </a:r>
            <a:r>
              <a:rPr lang="en-US" altLang="zh-TW" sz="1800" dirty="0"/>
              <a:t>longer than </a:t>
            </a:r>
            <a:r>
              <a:rPr lang="en-US" altLang="zh-TW" sz="1800" i="1" dirty="0" smtClean="0"/>
              <a:t>k </a:t>
            </a:r>
            <a:r>
              <a:rPr lang="en-US" altLang="zh-TW" sz="1800" dirty="0" smtClean="0"/>
              <a:t>characters </a:t>
            </a:r>
            <a:r>
              <a:rPr lang="en-US" altLang="zh-TW" sz="1800" dirty="0"/>
              <a:t>are divided into segments of length </a:t>
            </a:r>
            <a:r>
              <a:rPr lang="en-US" altLang="zh-TW" sz="1800" i="1" dirty="0"/>
              <a:t>k</a:t>
            </a:r>
            <a:r>
              <a:rPr lang="en-US" altLang="zh-TW" sz="1800" dirty="0"/>
              <a:t>, except for</a:t>
            </a:r>
          </a:p>
          <a:p>
            <a:pPr marL="0" indent="0">
              <a:buNone/>
            </a:pPr>
            <a:r>
              <a:rPr lang="en-US" altLang="zh-TW" sz="1800" dirty="0"/>
              <a:t>the last segment whose length can be less than </a:t>
            </a:r>
            <a:r>
              <a:rPr lang="en-US" altLang="zh-TW" sz="1800" i="1" dirty="0"/>
              <a:t>k</a:t>
            </a:r>
            <a:r>
              <a:rPr lang="en-US" altLang="zh-TW" sz="1800" dirty="0" smtClean="0"/>
              <a:t>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</p:txBody>
      </p:sp>
    </p:spTree>
    <p:extLst>
      <p:ext uri="{BB962C8B-B14F-4D97-AF65-F5344CB8AC3E}">
        <p14:creationId xmlns:p14="http://schemas.microsoft.com/office/powerpoint/2010/main" val="35093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sz="1800" dirty="0"/>
              <a:t>Consider </a:t>
            </a:r>
            <a:r>
              <a:rPr lang="en-US" altLang="zh-TW" sz="1800" dirty="0" smtClean="0"/>
              <a:t>a signature </a:t>
            </a:r>
            <a:r>
              <a:rPr lang="en-US" altLang="zh-TW" sz="1800" dirty="0"/>
              <a:t>set with 4 strings  = {and, test, instructions, instrument}.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Assume </a:t>
            </a:r>
            <a:r>
              <a:rPr lang="en-US" altLang="zh-TW" sz="1800" i="1" dirty="0"/>
              <a:t>k </a:t>
            </a:r>
            <a:r>
              <a:rPr lang="en-US" altLang="zh-TW" sz="1800" dirty="0"/>
              <a:t>is equal to 4, there are 7 </a:t>
            </a:r>
            <a:r>
              <a:rPr lang="en-US" altLang="zh-TW" sz="1800" dirty="0" smtClean="0"/>
              <a:t>segmented strings </a:t>
            </a:r>
            <a:r>
              <a:rPr lang="en-US" altLang="zh-TW" sz="1800" dirty="0"/>
              <a:t>{</a:t>
            </a:r>
            <a:r>
              <a:rPr lang="en-US" altLang="zh-TW" sz="1800" dirty="0" err="1"/>
              <a:t>nt</a:t>
            </a:r>
            <a:r>
              <a:rPr lang="en-US" altLang="zh-TW" sz="1800" dirty="0"/>
              <a:t>, and, ions, </a:t>
            </a:r>
            <a:r>
              <a:rPr lang="en-US" altLang="zh-TW" sz="1800" dirty="0" err="1"/>
              <a:t>inst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ruct</a:t>
            </a:r>
            <a:r>
              <a:rPr lang="en-US" altLang="zh-TW" sz="1800" dirty="0"/>
              <a:t>, </a:t>
            </a:r>
            <a:r>
              <a:rPr lang="en-US" altLang="zh-TW" sz="1800" dirty="0" err="1"/>
              <a:t>rume</a:t>
            </a:r>
            <a:r>
              <a:rPr lang="en-US" altLang="zh-TW" sz="1800" dirty="0"/>
              <a:t>, test</a:t>
            </a:r>
            <a:r>
              <a:rPr lang="en-US" altLang="zh-TW" sz="1800" dirty="0" smtClean="0"/>
              <a:t>}.</a:t>
            </a:r>
          </a:p>
          <a:p>
            <a:pPr marL="0" indent="0">
              <a:buNone/>
            </a:pPr>
            <a:endParaRPr lang="en-US" altLang="zh-TW" sz="1800" dirty="0" smtClean="0"/>
          </a:p>
          <a:p>
            <a:pPr marL="0" indent="0">
              <a:buNone/>
            </a:pPr>
            <a:r>
              <a:rPr lang="en-US" altLang="zh-TW" sz="1800" dirty="0" smtClean="0"/>
              <a:t>Each </a:t>
            </a:r>
            <a:r>
              <a:rPr lang="en-US" altLang="zh-TW" sz="1800" dirty="0"/>
              <a:t>segment </a:t>
            </a:r>
            <a:r>
              <a:rPr lang="en-US" altLang="zh-TW" sz="1800" dirty="0" smtClean="0"/>
              <a:t>is assigned </a:t>
            </a:r>
            <a:r>
              <a:rPr lang="en-US" altLang="zh-TW" sz="1800" dirty="0"/>
              <a:t>a unique segment ID and a Boolean flag </a:t>
            </a:r>
            <a:r>
              <a:rPr lang="en-US" altLang="zh-TW" sz="1800" dirty="0" smtClean="0"/>
              <a:t>L( </a:t>
            </a:r>
            <a:r>
              <a:rPr lang="en-US" altLang="zh-TW" sz="1800" dirty="0"/>
              <a:t>is</a:t>
            </a:r>
          </a:p>
          <a:p>
            <a:pPr marL="0" indent="0">
              <a:buNone/>
            </a:pPr>
            <a:r>
              <a:rPr lang="en-US" altLang="zh-TW" sz="1800" dirty="0"/>
              <a:t>equal to 1 if the segment is part of a long </a:t>
            </a:r>
            <a:r>
              <a:rPr lang="en-US" altLang="zh-TW" sz="1800" dirty="0" smtClean="0"/>
              <a:t>string) .</a:t>
            </a:r>
          </a:p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644" y="3753036"/>
            <a:ext cx="5832648" cy="2300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78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923" y="1308069"/>
            <a:ext cx="6294077" cy="4968520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171049" y="3933056"/>
            <a:ext cx="39729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TW" dirty="0"/>
              <a:t>Let’s consider an example with the input stream equals to 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“</a:t>
            </a:r>
            <a:r>
              <a:rPr lang="en-US" altLang="zh-TW" dirty="0">
                <a:solidFill>
                  <a:srgbClr val="FF0000"/>
                </a:solidFill>
              </a:rPr>
              <a:t>test instrument </a:t>
            </a:r>
            <a:r>
              <a:rPr lang="en-US" altLang="zh-TW" dirty="0"/>
              <a:t>…” .</a:t>
            </a:r>
          </a:p>
        </p:txBody>
      </p:sp>
    </p:spTree>
    <p:extLst>
      <p:ext uri="{BB962C8B-B14F-4D97-AF65-F5344CB8AC3E}">
        <p14:creationId xmlns:p14="http://schemas.microsoft.com/office/powerpoint/2010/main" val="37984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600" dirty="0"/>
              <a:t>Pipelined Architecture 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TW" smtClean="0"/>
              <a:t>National Cheng Kung University CSIE Computer &amp; Internet Architecture Lab 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6951E2-EEAA-4669-B8F0-B40FD5B3C243}" type="slidenum">
              <a:rPr lang="en-US" altLang="zh-TW" smtClean="0"/>
              <a:pPr>
                <a:defRPr/>
              </a:pPr>
              <a:t>9</a:t>
            </a:fld>
            <a:endParaRPr lang="en-US" altLang="zh-TW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TW" sz="1800" dirty="0"/>
          </a:p>
          <a:p>
            <a:pPr marL="0" indent="0">
              <a:buNone/>
            </a:pPr>
            <a:endParaRPr lang="en-US" altLang="zh-TW" sz="1800" dirty="0" smtClean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552" y="1369021"/>
            <a:ext cx="5760640" cy="475297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5529971" y="4041068"/>
            <a:ext cx="29163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zh-TW" dirty="0"/>
              <a:t>In cycle 5 the last stage of the pipeline detects the string “test”. </a:t>
            </a:r>
          </a:p>
        </p:txBody>
      </p:sp>
    </p:spTree>
    <p:extLst>
      <p:ext uri="{BB962C8B-B14F-4D97-AF65-F5344CB8AC3E}">
        <p14:creationId xmlns:p14="http://schemas.microsoft.com/office/powerpoint/2010/main" val="408242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udio">
  <a:themeElements>
    <a:clrScheme name="Studio 2">
      <a:dk1>
        <a:srgbClr val="000000"/>
      </a:dk1>
      <a:lt1>
        <a:srgbClr val="FFFFFF"/>
      </a:lt1>
      <a:dk2>
        <a:srgbClr val="3732A0"/>
      </a:dk2>
      <a:lt2>
        <a:srgbClr val="666699"/>
      </a:lt2>
      <a:accent1>
        <a:srgbClr val="CCCCFF"/>
      </a:accent1>
      <a:accent2>
        <a:srgbClr val="009999"/>
      </a:accent2>
      <a:accent3>
        <a:srgbClr val="FFFFFF"/>
      </a:accent3>
      <a:accent4>
        <a:srgbClr val="000000"/>
      </a:accent4>
      <a:accent5>
        <a:srgbClr val="E2E2FF"/>
      </a:accent5>
      <a:accent6>
        <a:srgbClr val="008A8A"/>
      </a:accent6>
      <a:hlink>
        <a:srgbClr val="3366CC"/>
      </a:hlink>
      <a:folHlink>
        <a:srgbClr val="9094B8"/>
      </a:folHlink>
    </a:clrScheme>
    <a:fontScheme name="自訂 1">
      <a:majorFont>
        <a:latin typeface="Cambria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udio 1">
        <a:dk1>
          <a:srgbClr val="000000"/>
        </a:dk1>
        <a:lt1>
          <a:srgbClr val="FFFFFF"/>
        </a:lt1>
        <a:dk2>
          <a:srgbClr val="336666"/>
        </a:dk2>
        <a:lt2>
          <a:srgbClr val="CCCC99"/>
        </a:lt2>
        <a:accent1>
          <a:srgbClr val="97CDCC"/>
        </a:accent1>
        <a:accent2>
          <a:srgbClr val="D6E0E0"/>
        </a:accent2>
        <a:accent3>
          <a:srgbClr val="FFFFFF"/>
        </a:accent3>
        <a:accent4>
          <a:srgbClr val="000000"/>
        </a:accent4>
        <a:accent5>
          <a:srgbClr val="C9E3E2"/>
        </a:accent5>
        <a:accent6>
          <a:srgbClr val="C2CBCB"/>
        </a:accent6>
        <a:hlink>
          <a:srgbClr val="99CC00"/>
        </a:hlink>
        <a:folHlink>
          <a:srgbClr val="33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2">
        <a:dk1>
          <a:srgbClr val="000000"/>
        </a:dk1>
        <a:lt1>
          <a:srgbClr val="FFFFFF"/>
        </a:lt1>
        <a:dk2>
          <a:srgbClr val="3732A0"/>
        </a:dk2>
        <a:lt2>
          <a:srgbClr val="666699"/>
        </a:lt2>
        <a:accent1>
          <a:srgbClr val="CCCCFF"/>
        </a:accent1>
        <a:accent2>
          <a:srgbClr val="009999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8A8A"/>
        </a:accent6>
        <a:hlink>
          <a:srgbClr val="3366CC"/>
        </a:hlink>
        <a:folHlink>
          <a:srgbClr val="9094B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3">
        <a:dk1>
          <a:srgbClr val="000000"/>
        </a:dk1>
        <a:lt1>
          <a:srgbClr val="FFFFFF"/>
        </a:lt1>
        <a:dk2>
          <a:srgbClr val="CD0505"/>
        </a:dk2>
        <a:lt2>
          <a:srgbClr val="5F5F5F"/>
        </a:lt2>
        <a:accent1>
          <a:srgbClr val="D2D5DE"/>
        </a:accent1>
        <a:accent2>
          <a:srgbClr val="D55757"/>
        </a:accent2>
        <a:accent3>
          <a:srgbClr val="FFFFFF"/>
        </a:accent3>
        <a:accent4>
          <a:srgbClr val="000000"/>
        </a:accent4>
        <a:accent5>
          <a:srgbClr val="E5E7EC"/>
        </a:accent5>
        <a:accent6>
          <a:srgbClr val="C14E4E"/>
        </a:accent6>
        <a:hlink>
          <a:srgbClr val="F42D1E"/>
        </a:hlink>
        <a:folHlink>
          <a:srgbClr val="7C84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4">
        <a:dk1>
          <a:srgbClr val="000000"/>
        </a:dk1>
        <a:lt1>
          <a:srgbClr val="FFFFFF"/>
        </a:lt1>
        <a:dk2>
          <a:srgbClr val="551A07"/>
        </a:dk2>
        <a:lt2>
          <a:srgbClr val="CC3300"/>
        </a:lt2>
        <a:accent1>
          <a:srgbClr val="F4B400"/>
        </a:accent1>
        <a:accent2>
          <a:srgbClr val="993300"/>
        </a:accent2>
        <a:accent3>
          <a:srgbClr val="FFFFFF"/>
        </a:accent3>
        <a:accent4>
          <a:srgbClr val="000000"/>
        </a:accent4>
        <a:accent5>
          <a:srgbClr val="F8D6AA"/>
        </a:accent5>
        <a:accent6>
          <a:srgbClr val="8A2D00"/>
        </a:accent6>
        <a:hlink>
          <a:srgbClr val="FF33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5">
        <a:dk1>
          <a:srgbClr val="000000"/>
        </a:dk1>
        <a:lt1>
          <a:srgbClr val="FFFFFF"/>
        </a:lt1>
        <a:dk2>
          <a:srgbClr val="FF0000"/>
        </a:dk2>
        <a:lt2>
          <a:srgbClr val="FFCC00"/>
        </a:lt2>
        <a:accent1>
          <a:srgbClr val="66CC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008A00"/>
        </a:accent6>
        <a:hlink>
          <a:srgbClr val="FF3300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udio 6">
        <a:dk1>
          <a:srgbClr val="666633"/>
        </a:dk1>
        <a:lt1>
          <a:srgbClr val="FFFFFF"/>
        </a:lt1>
        <a:dk2>
          <a:srgbClr val="000000"/>
        </a:dk2>
        <a:lt2>
          <a:srgbClr val="CC3300"/>
        </a:lt2>
        <a:accent1>
          <a:srgbClr val="808000"/>
        </a:accent1>
        <a:accent2>
          <a:srgbClr val="FF9900"/>
        </a:accent2>
        <a:accent3>
          <a:srgbClr val="AAAAAA"/>
        </a:accent3>
        <a:accent4>
          <a:srgbClr val="DADADA"/>
        </a:accent4>
        <a:accent5>
          <a:srgbClr val="C0C0AA"/>
        </a:accent5>
        <a:accent6>
          <a:srgbClr val="E78A00"/>
        </a:accent6>
        <a:hlink>
          <a:srgbClr val="CC6600"/>
        </a:hlink>
        <a:folHlink>
          <a:srgbClr val="434B1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7">
        <a:dk1>
          <a:srgbClr val="766997"/>
        </a:dk1>
        <a:lt1>
          <a:srgbClr val="FFFFFF"/>
        </a:lt1>
        <a:dk2>
          <a:srgbClr val="530901"/>
        </a:dk2>
        <a:lt2>
          <a:srgbClr val="FFFFFF"/>
        </a:lt2>
        <a:accent1>
          <a:srgbClr val="FF3300"/>
        </a:accent1>
        <a:accent2>
          <a:srgbClr val="CC6600"/>
        </a:accent2>
        <a:accent3>
          <a:srgbClr val="B3AAAA"/>
        </a:accent3>
        <a:accent4>
          <a:srgbClr val="DADADA"/>
        </a:accent4>
        <a:accent5>
          <a:srgbClr val="FFADAA"/>
        </a:accent5>
        <a:accent6>
          <a:srgbClr val="B95C00"/>
        </a:accent6>
        <a:hlink>
          <a:srgbClr val="FF990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8">
        <a:dk1>
          <a:srgbClr val="666699"/>
        </a:dk1>
        <a:lt1>
          <a:srgbClr val="FFFFFF"/>
        </a:lt1>
        <a:dk2>
          <a:srgbClr val="4C004C"/>
        </a:dk2>
        <a:lt2>
          <a:srgbClr val="FFFFFF"/>
        </a:lt2>
        <a:accent1>
          <a:srgbClr val="0099CC"/>
        </a:accent1>
        <a:accent2>
          <a:srgbClr val="993366"/>
        </a:accent2>
        <a:accent3>
          <a:srgbClr val="B2AAB2"/>
        </a:accent3>
        <a:accent4>
          <a:srgbClr val="DADADA"/>
        </a:accent4>
        <a:accent5>
          <a:srgbClr val="AACAE2"/>
        </a:accent5>
        <a:accent6>
          <a:srgbClr val="8A2D5C"/>
        </a:accent6>
        <a:hlink>
          <a:srgbClr val="99CC00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9">
        <a:dk1>
          <a:srgbClr val="565682"/>
        </a:dk1>
        <a:lt1>
          <a:srgbClr val="FFFFFF"/>
        </a:lt1>
        <a:dk2>
          <a:srgbClr val="1E1551"/>
        </a:dk2>
        <a:lt2>
          <a:srgbClr val="CCFFFF"/>
        </a:lt2>
        <a:accent1>
          <a:srgbClr val="33CCCC"/>
        </a:accent1>
        <a:accent2>
          <a:srgbClr val="009999"/>
        </a:accent2>
        <a:accent3>
          <a:srgbClr val="ABAAB3"/>
        </a:accent3>
        <a:accent4>
          <a:srgbClr val="DADADA"/>
        </a:accent4>
        <a:accent5>
          <a:srgbClr val="ADE2E2"/>
        </a:accent5>
        <a:accent6>
          <a:srgbClr val="008A8A"/>
        </a:accent6>
        <a:hlink>
          <a:srgbClr val="FF9900"/>
        </a:hlink>
        <a:folHlink>
          <a:srgbClr val="00598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udio 10">
        <a:dk1>
          <a:srgbClr val="CCCC99"/>
        </a:dk1>
        <a:lt1>
          <a:srgbClr val="FFFFFF"/>
        </a:lt1>
        <a:dk2>
          <a:srgbClr val="2E5D5C"/>
        </a:dk2>
        <a:lt2>
          <a:srgbClr val="FFFFFF"/>
        </a:lt2>
        <a:accent1>
          <a:srgbClr val="0099CC"/>
        </a:accent1>
        <a:accent2>
          <a:srgbClr val="D6E0E0"/>
        </a:accent2>
        <a:accent3>
          <a:srgbClr val="ADB6B5"/>
        </a:accent3>
        <a:accent4>
          <a:srgbClr val="DADADA"/>
        </a:accent4>
        <a:accent5>
          <a:srgbClr val="AACAE2"/>
        </a:accent5>
        <a:accent6>
          <a:srgbClr val="C2CBCB"/>
        </a:accent6>
        <a:hlink>
          <a:srgbClr val="CCCC99"/>
        </a:hlink>
        <a:folHlink>
          <a:srgbClr val="428A8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Studio</Template>
  <TotalTime>92783</TotalTime>
  <Words>1515</Words>
  <Application>Microsoft Office PowerPoint</Application>
  <PresentationFormat>如螢幕大小 (4:3)</PresentationFormat>
  <Paragraphs>212</Paragraphs>
  <Slides>16</Slides>
  <Notes>15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24" baseType="lpstr">
      <vt:lpstr>新細明體</vt:lpstr>
      <vt:lpstr>標楷體</vt:lpstr>
      <vt:lpstr>Arial</vt:lpstr>
      <vt:lpstr>Arial Black</vt:lpstr>
      <vt:lpstr>Cambria</vt:lpstr>
      <vt:lpstr>Times New Roman</vt:lpstr>
      <vt:lpstr>Wingdings</vt:lpstr>
      <vt:lpstr>Studio</vt:lpstr>
      <vt:lpstr>Pipelined Architecture for Multi-String Matching</vt:lpstr>
      <vt:lpstr>Outline</vt:lpstr>
      <vt:lpstr>Introduction</vt:lpstr>
      <vt:lpstr>Background</vt:lpstr>
      <vt:lpstr>Pipelined Architecture </vt:lpstr>
      <vt:lpstr>Pipelined Architecture </vt:lpstr>
      <vt:lpstr>Pipelined Architecture </vt:lpstr>
      <vt:lpstr>Pipelined Architecture </vt:lpstr>
      <vt:lpstr>Pipelined Architecture </vt:lpstr>
      <vt:lpstr>Pipelined Architecture </vt:lpstr>
      <vt:lpstr>Pipelined Architecture </vt:lpstr>
      <vt:lpstr>Pipelined Architecture </vt:lpstr>
      <vt:lpstr>Pipelined Architecture </vt:lpstr>
      <vt:lpstr>Performance Evaluation</vt:lpstr>
      <vt:lpstr>Performance Evaluation</vt:lpstr>
      <vt:lpstr>Conclusion</vt:lpstr>
    </vt:vector>
  </TitlesOfParts>
  <Company>mediahome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Thesis_ECDS</dc:title>
  <dc:creator>MinYuanTsai</dc:creator>
  <cp:lastModifiedBy>mike</cp:lastModifiedBy>
  <cp:revision>3437</cp:revision>
  <cp:lastPrinted>2013-07-22T14:09:02Z</cp:lastPrinted>
  <dcterms:created xsi:type="dcterms:W3CDTF">2004-07-16T19:12:18Z</dcterms:created>
  <dcterms:modified xsi:type="dcterms:W3CDTF">2017-06-06T11:59:49Z</dcterms:modified>
</cp:coreProperties>
</file>